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2" r:id="rId2"/>
  </p:sldMasterIdLst>
  <p:notesMasterIdLst>
    <p:notesMasterId r:id="rId18"/>
  </p:notesMasterIdLst>
  <p:sldIdLst>
    <p:sldId id="256" r:id="rId3"/>
    <p:sldId id="536" r:id="rId4"/>
    <p:sldId id="542" r:id="rId5"/>
    <p:sldId id="537" r:id="rId6"/>
    <p:sldId id="545" r:id="rId7"/>
    <p:sldId id="546" r:id="rId8"/>
    <p:sldId id="550" r:id="rId9"/>
    <p:sldId id="539" r:id="rId10"/>
    <p:sldId id="540" r:id="rId11"/>
    <p:sldId id="543" r:id="rId12"/>
    <p:sldId id="541" r:id="rId13"/>
    <p:sldId id="544" r:id="rId14"/>
    <p:sldId id="547" r:id="rId15"/>
    <p:sldId id="548" r:id="rId16"/>
    <p:sldId id="549" r:id="rId17"/>
  </p:sldIdLst>
  <p:sldSz cx="12192000" cy="6858000"/>
  <p:notesSz cx="9872663" cy="6797675"/>
  <p:embeddedFontLst>
    <p:embeddedFont>
      <p:font typeface="Cera Pro Medium" charset="0"/>
      <p:regular r:id="rId19"/>
      <p: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Bebas Neue Bold" charset="0"/>
      <p:bold r:id="rId25"/>
    </p:embeddedFont>
    <p:embeddedFont>
      <p:font typeface="Bebas Neue Regular" charset="0"/>
      <p:regular r:id="rId26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овикова Дарья Алексеевна" initials="НД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FA00"/>
    <a:srgbClr val="3333FF"/>
    <a:srgbClr val="0432FF"/>
    <a:srgbClr val="C0504D"/>
    <a:srgbClr val="17375E"/>
    <a:srgbClr val="99FFCC"/>
    <a:srgbClr val="002060"/>
    <a:srgbClr val="63BDE1"/>
    <a:srgbClr val="57201F"/>
    <a:srgbClr val="FFA3A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28"/>
    <p:restoredTop sz="94994" autoAdjust="0"/>
  </p:normalViewPr>
  <p:slideViewPr>
    <p:cSldViewPr>
      <p:cViewPr>
        <p:scale>
          <a:sx n="94" d="100"/>
          <a:sy n="94" d="100"/>
        </p:scale>
        <p:origin x="-78" y="90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8154" cy="341457"/>
          </a:xfrm>
          <a:prstGeom prst="rect">
            <a:avLst/>
          </a:prstGeom>
        </p:spPr>
        <p:txBody>
          <a:bodyPr vert="horz" lIns="90898" tIns="45449" rIns="90898" bIns="4544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1942" y="0"/>
            <a:ext cx="4278154" cy="341457"/>
          </a:xfrm>
          <a:prstGeom prst="rect">
            <a:avLst/>
          </a:prstGeom>
        </p:spPr>
        <p:txBody>
          <a:bodyPr vert="horz" lIns="90898" tIns="45449" rIns="90898" bIns="45449" rtlCol="0"/>
          <a:lstStyle>
            <a:lvl1pPr algn="r">
              <a:defRPr sz="1200"/>
            </a:lvl1pPr>
          </a:lstStyle>
          <a:p>
            <a:fld id="{3A7A2869-CE4B-440F-A2C7-D353B7045A14}" type="datetimeFigureOut">
              <a:rPr lang="ru-RU" smtClean="0"/>
              <a:pPr/>
              <a:t>20.04.2025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849313"/>
            <a:ext cx="4075113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98" tIns="45449" rIns="90898" bIns="4544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267" y="3271386"/>
            <a:ext cx="7898130" cy="2676584"/>
          </a:xfrm>
          <a:prstGeom prst="rect">
            <a:avLst/>
          </a:prstGeom>
        </p:spPr>
        <p:txBody>
          <a:bodyPr vert="horz" lIns="90898" tIns="45449" rIns="90898" bIns="4544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223"/>
            <a:ext cx="4278154" cy="341456"/>
          </a:xfrm>
          <a:prstGeom prst="rect">
            <a:avLst/>
          </a:prstGeom>
        </p:spPr>
        <p:txBody>
          <a:bodyPr vert="horz" lIns="90898" tIns="45449" rIns="90898" bIns="4544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1942" y="6456223"/>
            <a:ext cx="4278154" cy="341456"/>
          </a:xfrm>
          <a:prstGeom prst="rect">
            <a:avLst/>
          </a:prstGeom>
        </p:spPr>
        <p:txBody>
          <a:bodyPr vert="horz" lIns="90898" tIns="45449" rIns="90898" bIns="45449" rtlCol="0" anchor="b"/>
          <a:lstStyle>
            <a:lvl1pPr algn="r">
              <a:defRPr sz="1200"/>
            </a:lvl1pPr>
          </a:lstStyle>
          <a:p>
            <a:fld id="{84C38386-5AF5-4C38-ABB2-46F954C070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4612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85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‹#›</a:t>
            </a:fld>
            <a:endParaRPr spc="5" dirty="0"/>
          </a:p>
        </p:txBody>
      </p:sp>
    </p:spTree>
    <p:extLst>
      <p:ext uri="{BB962C8B-B14F-4D97-AF65-F5344CB8AC3E}">
        <p14:creationId xmlns:p14="http://schemas.microsoft.com/office/powerpoint/2010/main" xmlns="" val="3578750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85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‹#›</a:t>
            </a:fld>
            <a:endParaRPr spc="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85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‹#›</a:t>
            </a:fld>
            <a:endParaRPr spc="5" dirty="0"/>
          </a:p>
        </p:txBody>
      </p:sp>
    </p:spTree>
    <p:extLst>
      <p:ext uri="{BB962C8B-B14F-4D97-AF65-F5344CB8AC3E}">
        <p14:creationId xmlns:p14="http://schemas.microsoft.com/office/powerpoint/2010/main" xmlns="" val="2454118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85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‹#›</a:t>
            </a:fld>
            <a:endParaRPr spc="5" dirty="0"/>
          </a:p>
        </p:txBody>
      </p:sp>
    </p:spTree>
    <p:extLst>
      <p:ext uri="{BB962C8B-B14F-4D97-AF65-F5344CB8AC3E}">
        <p14:creationId xmlns:p14="http://schemas.microsoft.com/office/powerpoint/2010/main" xmlns="" val="783589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‹#›</a:t>
            </a:fld>
            <a:endParaRPr spc="5" dirty="0"/>
          </a:p>
        </p:txBody>
      </p:sp>
    </p:spTree>
    <p:extLst>
      <p:ext uri="{BB962C8B-B14F-4D97-AF65-F5344CB8AC3E}">
        <p14:creationId xmlns:p14="http://schemas.microsoft.com/office/powerpoint/2010/main" xmlns="" val="101533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‹#›</a:t>
            </a:fld>
            <a:endParaRPr spc="5" dirty="0"/>
          </a:p>
        </p:txBody>
      </p:sp>
    </p:spTree>
    <p:extLst>
      <p:ext uri="{BB962C8B-B14F-4D97-AF65-F5344CB8AC3E}">
        <p14:creationId xmlns:p14="http://schemas.microsoft.com/office/powerpoint/2010/main" xmlns="" val="1266604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8975" y="209425"/>
            <a:ext cx="6278880" cy="975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4748" y="1983148"/>
            <a:ext cx="5994400" cy="2470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85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80998" y="6440216"/>
            <a:ext cx="159384" cy="218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‹#›</a:t>
            </a:fld>
            <a:endParaRPr spc="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8975" y="209425"/>
            <a:ext cx="6278880" cy="975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4748" y="1983148"/>
            <a:ext cx="5994400" cy="2470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850" b="1" i="0">
                <a:solidFill>
                  <a:srgbClr val="185292"/>
                </a:solidFill>
                <a:latin typeface="Bebas Neue Bold"/>
                <a:cs typeface="Bebas Neue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80998" y="6440216"/>
            <a:ext cx="159384" cy="218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185292"/>
                </a:solidFill>
                <a:latin typeface="Bebas Neue Regular"/>
                <a:cs typeface="Bebas Neue Regular"/>
              </a:defRPr>
            </a:lvl1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spc="5" dirty="0"/>
              <a:pPr marL="38100">
                <a:lnSpc>
                  <a:spcPts val="1639"/>
                </a:lnSpc>
              </a:pPr>
              <a:t>‹#›</a:t>
            </a:fld>
            <a:endParaRPr spc="5" dirty="0"/>
          </a:p>
        </p:txBody>
      </p:sp>
    </p:spTree>
    <p:extLst>
      <p:ext uri="{BB962C8B-B14F-4D97-AF65-F5344CB8AC3E}">
        <p14:creationId xmlns:p14="http://schemas.microsoft.com/office/powerpoint/2010/main" xmlns="" val="115172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62800" y="433705"/>
            <a:ext cx="4914265" cy="5990590"/>
            <a:chOff x="7278099" y="496442"/>
            <a:chExt cx="4914265" cy="599059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89503" y="519917"/>
            <a:ext cx="629285" cy="688340"/>
            <a:chOff x="2228689" y="511439"/>
            <a:chExt cx="629285" cy="688340"/>
          </a:xfrm>
        </p:grpSpPr>
        <p:pic>
          <p:nvPicPr>
            <p:cNvPr id="7" name="object 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362126" y="708768"/>
            <a:ext cx="2133601" cy="31098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lang="ru-RU" sz="950" dirty="0">
                <a:solidFill>
                  <a:srgbClr val="1D1D1B"/>
                </a:solidFill>
                <a:latin typeface="Cera Pro Medium"/>
                <a:cs typeface="Cera Pro Medium"/>
              </a:rPr>
              <a:t>Министерство</a:t>
            </a:r>
            <a:r>
              <a:rPr lang="ru-RU" sz="950" spc="135" dirty="0">
                <a:solidFill>
                  <a:srgbClr val="1D1D1B"/>
                </a:solidFill>
                <a:latin typeface="Cera Pro Medium"/>
                <a:cs typeface="Cera Pro Medium"/>
              </a:rPr>
              <a:t> </a:t>
            </a:r>
            <a:r>
              <a:rPr lang="ru-RU" sz="950" b="0" spc="-10" dirty="0">
                <a:solidFill>
                  <a:srgbClr val="1D1D1B"/>
                </a:solidFill>
                <a:latin typeface="Cera Pro Medium"/>
                <a:cs typeface="Cera Pro Medium"/>
              </a:rPr>
              <a:t>образования и науки Самарской области</a:t>
            </a:r>
            <a:endParaRPr sz="950" dirty="0">
              <a:latin typeface="Cera Pro Medium"/>
              <a:cs typeface="Cera Pro Medium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body" idx="1"/>
          </p:nvPr>
        </p:nvSpPr>
        <p:spPr>
          <a:xfrm>
            <a:off x="952464" y="1928802"/>
            <a:ext cx="9270200" cy="2996333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2700" marR="5080" algn="ctr">
              <a:spcBef>
                <a:spcPct val="0"/>
              </a:spcBef>
            </a:pPr>
            <a:r>
              <a:rPr lang="ru-RU" sz="4400" dirty="0" smtClean="0">
                <a:solidFill>
                  <a:srgbClr val="0432FF"/>
                </a:solidFill>
                <a:latin typeface="+mn-lt"/>
                <a:cs typeface="Bebas Neue Book"/>
              </a:rPr>
              <a:t>Достижения обучающихся</a:t>
            </a:r>
          </a:p>
          <a:p>
            <a:pPr marL="12700" marR="5080" algn="ctr">
              <a:spcBef>
                <a:spcPct val="0"/>
              </a:spcBef>
            </a:pPr>
            <a:r>
              <a:rPr lang="ru-RU" sz="4400" dirty="0" smtClean="0">
                <a:solidFill>
                  <a:srgbClr val="0432FF"/>
                </a:solidFill>
                <a:latin typeface="+mn-lt"/>
                <a:cs typeface="Bebas Neue Book"/>
              </a:rPr>
              <a:t> 8Г класса </a:t>
            </a:r>
          </a:p>
          <a:p>
            <a:pPr marL="12700" marR="5080" algn="ctr">
              <a:spcBef>
                <a:spcPct val="0"/>
              </a:spcBef>
            </a:pPr>
            <a:r>
              <a:rPr lang="ru-RU" sz="4400" dirty="0" smtClean="0">
                <a:solidFill>
                  <a:srgbClr val="0432FF"/>
                </a:solidFill>
                <a:latin typeface="+mn-lt"/>
                <a:cs typeface="Bebas Neue Book"/>
              </a:rPr>
              <a:t>ГБОУ </a:t>
            </a:r>
            <a:r>
              <a:rPr lang="ru-RU" sz="4400" dirty="0">
                <a:solidFill>
                  <a:srgbClr val="0432FF"/>
                </a:solidFill>
                <a:latin typeface="+mn-lt"/>
                <a:cs typeface="Bebas Neue Book"/>
              </a:rPr>
              <a:t>СОШ </a:t>
            </a:r>
            <a:r>
              <a:rPr lang="ru-RU" sz="4400" dirty="0" smtClean="0">
                <a:solidFill>
                  <a:srgbClr val="0432FF"/>
                </a:solidFill>
                <a:latin typeface="+mn-lt"/>
                <a:cs typeface="Bebas Neue Book"/>
              </a:rPr>
              <a:t>№3 г. Сызрани</a:t>
            </a:r>
            <a:endParaRPr lang="ru-RU" sz="4400" dirty="0">
              <a:solidFill>
                <a:srgbClr val="0432FF"/>
              </a:solidFill>
              <a:latin typeface="+mn-lt"/>
              <a:cs typeface="Bebas Neue Book"/>
            </a:endParaRPr>
          </a:p>
          <a:p>
            <a:pPr marL="12700" marR="5080" algn="ctr">
              <a:spcBef>
                <a:spcPct val="0"/>
              </a:spcBef>
            </a:pPr>
            <a:r>
              <a:rPr lang="ru-RU" sz="54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5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89503" y="1639586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79424" y="6019800"/>
            <a:ext cx="1958975" cy="0"/>
          </a:xfrm>
          <a:custGeom>
            <a:avLst/>
            <a:gdLst/>
            <a:ahLst/>
            <a:cxnLst/>
            <a:rect l="l" t="t" r="r" b="b"/>
            <a:pathLst>
              <a:path w="1958975">
                <a:moveTo>
                  <a:pt x="0" y="0"/>
                </a:moveTo>
                <a:lnTo>
                  <a:pt x="1958873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F507D78-8A09-9D42-883B-B51AB6E05F28}"/>
              </a:ext>
            </a:extLst>
          </p:cNvPr>
          <p:cNvSpPr txBox="1"/>
          <p:nvPr/>
        </p:nvSpPr>
        <p:spPr>
          <a:xfrm>
            <a:off x="5943600" y="6019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</a:t>
            </a:r>
            <a:r>
              <a:rPr lang="ru-RU" dirty="0" smtClean="0"/>
              <a:t>8</a:t>
            </a:r>
            <a:r>
              <a:rPr lang="en-US" dirty="0" smtClean="0"/>
              <a:t>.</a:t>
            </a:r>
            <a:r>
              <a:rPr lang="ru-RU" dirty="0" smtClean="0"/>
              <a:t>04.2025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974" y="209425"/>
            <a:ext cx="10992000" cy="1292662"/>
          </a:xfrm>
        </p:spPr>
        <p:txBody>
          <a:bodyPr/>
          <a:lstStyle/>
          <a:p>
            <a:pPr algn="ctr"/>
            <a:r>
              <a:rPr lang="ru-RU" sz="2800" dirty="0" smtClean="0"/>
              <a:t>В рамках программы «Пушкинская карта»</a:t>
            </a:r>
            <a:br>
              <a:rPr lang="ru-RU" sz="2800" dirty="0" smtClean="0"/>
            </a:br>
            <a:r>
              <a:rPr lang="ru-RU" sz="2800" dirty="0" smtClean="0"/>
              <a:t> Литературное путешествие </a:t>
            </a:r>
            <a:br>
              <a:rPr lang="ru-RU" sz="2800" dirty="0" smtClean="0"/>
            </a:br>
            <a:r>
              <a:rPr lang="ru-RU" sz="2800" dirty="0" smtClean="0"/>
              <a:t>«Тайна пропавшего дневника» </a:t>
            </a:r>
            <a:endParaRPr lang="ru-RU" sz="2800" dirty="0"/>
          </a:p>
        </p:txBody>
      </p:sp>
      <p:pic>
        <p:nvPicPr>
          <p:cNvPr id="5" name="Содержимое 4" descr="IMG_20240131_10254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09600" y="1852017"/>
            <a:ext cx="5303838" cy="3977878"/>
          </a:xfrm>
        </p:spPr>
      </p:pic>
      <p:pic>
        <p:nvPicPr>
          <p:cNvPr id="6" name="Содержимое 5" descr="IMG_20240131_102602.jpg"/>
          <p:cNvPicPr>
            <a:picLocks noGrp="1" noChangeAspect="1"/>
          </p:cNvPicPr>
          <p:nvPr>
            <p:ph sz="half" idx="3"/>
          </p:nvPr>
        </p:nvPicPr>
        <p:blipFill>
          <a:blip r:embed="rId3" cstate="print"/>
          <a:stretch>
            <a:fillRect/>
          </a:stretch>
        </p:blipFill>
        <p:spPr>
          <a:xfrm>
            <a:off x="6278563" y="1852017"/>
            <a:ext cx="5303837" cy="397787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974" y="209425"/>
            <a:ext cx="11063438" cy="738664"/>
          </a:xfrm>
        </p:spPr>
        <p:txBody>
          <a:bodyPr/>
          <a:lstStyle/>
          <a:p>
            <a:pPr algn="ctr"/>
            <a:r>
              <a:rPr lang="ru-RU" sz="2400" dirty="0" smtClean="0"/>
              <a:t>Благотворительная акция «Своих не бросаем»</a:t>
            </a:r>
            <a:br>
              <a:rPr lang="ru-RU" sz="2400" dirty="0" smtClean="0"/>
            </a:br>
            <a:r>
              <a:rPr lang="ru-RU" sz="2400" dirty="0" smtClean="0"/>
              <a:t>(открытки и письма, сбор гуманитарной помощи участникам СВО)</a:t>
            </a:r>
            <a:endParaRPr lang="ru-RU" sz="2400" dirty="0"/>
          </a:p>
        </p:txBody>
      </p:sp>
      <p:pic>
        <p:nvPicPr>
          <p:cNvPr id="5" name="Содержимое 4" descr="IMG_20230228_12224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09600" y="1852017"/>
            <a:ext cx="5303838" cy="3977878"/>
          </a:xfrm>
        </p:spPr>
      </p:pic>
      <p:pic>
        <p:nvPicPr>
          <p:cNvPr id="6" name="Содержимое 5" descr="IMG_20230228_125308.jpg"/>
          <p:cNvPicPr>
            <a:picLocks noGrp="1" noChangeAspect="1"/>
          </p:cNvPicPr>
          <p:nvPr>
            <p:ph sz="half" idx="3"/>
          </p:nvPr>
        </p:nvPicPr>
        <p:blipFill>
          <a:blip r:embed="rId3" cstate="print"/>
          <a:stretch>
            <a:fillRect/>
          </a:stretch>
        </p:blipFill>
        <p:spPr>
          <a:xfrm>
            <a:off x="6278563" y="1852017"/>
            <a:ext cx="5303837" cy="3977877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974" y="209425"/>
            <a:ext cx="11063438" cy="738664"/>
          </a:xfrm>
        </p:spPr>
        <p:txBody>
          <a:bodyPr/>
          <a:lstStyle/>
          <a:p>
            <a:pPr algn="ctr"/>
            <a:r>
              <a:rPr lang="ru-RU" sz="2400" dirty="0" smtClean="0"/>
              <a:t>Знакомство с достопримечательностями города</a:t>
            </a:r>
            <a:br>
              <a:rPr lang="ru-RU" sz="2400" dirty="0" smtClean="0"/>
            </a:br>
            <a:r>
              <a:rPr lang="ru-RU" sz="2400" dirty="0" smtClean="0"/>
              <a:t>Экскурсия по городу Сызрань</a:t>
            </a:r>
            <a:endParaRPr lang="ru-RU" sz="2400" dirty="0"/>
          </a:p>
        </p:txBody>
      </p:sp>
      <p:pic>
        <p:nvPicPr>
          <p:cNvPr id="5" name="Содержимое 4" descr="IMG_20230228_12224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09600" y="1852017"/>
            <a:ext cx="5303837" cy="3977878"/>
          </a:xfrm>
        </p:spPr>
      </p:pic>
      <p:pic>
        <p:nvPicPr>
          <p:cNvPr id="6" name="Содержимое 5" descr="IMG_20230228_125308.jpg"/>
          <p:cNvPicPr>
            <a:picLocks noGrp="1" noChangeAspect="1"/>
          </p:cNvPicPr>
          <p:nvPr>
            <p:ph sz="half" idx="3"/>
          </p:nvPr>
        </p:nvPicPr>
        <p:blipFill>
          <a:blip r:embed="rId3" cstate="print"/>
          <a:stretch>
            <a:fillRect/>
          </a:stretch>
        </p:blipFill>
        <p:spPr>
          <a:xfrm>
            <a:off x="6278563" y="1852017"/>
            <a:ext cx="5303836" cy="3977877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974" y="209425"/>
            <a:ext cx="10992000" cy="523220"/>
          </a:xfrm>
        </p:spPr>
        <p:txBody>
          <a:bodyPr/>
          <a:lstStyle/>
          <a:p>
            <a:r>
              <a:rPr lang="ru-RU" dirty="0" smtClean="0"/>
              <a:t>          </a:t>
            </a:r>
            <a:r>
              <a:rPr lang="ru-RU" sz="2400" dirty="0" smtClean="0"/>
              <a:t>Разговор о важном               Торжественное вручение паспортов </a:t>
            </a:r>
            <a:endParaRPr lang="ru-RU" sz="2400" dirty="0"/>
          </a:p>
        </p:txBody>
      </p:sp>
      <p:pic>
        <p:nvPicPr>
          <p:cNvPr id="5" name="Содержимое 4" descr="фото разговор о важном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09600" y="1852017"/>
            <a:ext cx="5303838" cy="3977879"/>
          </a:xfrm>
        </p:spPr>
      </p:pic>
      <p:pic>
        <p:nvPicPr>
          <p:cNvPr id="6" name="Содержимое 5" descr="фото Вручение паспортов.jpg"/>
          <p:cNvPicPr>
            <a:picLocks noGrp="1" noChangeAspect="1"/>
          </p:cNvPicPr>
          <p:nvPr>
            <p:ph sz="half" idx="3"/>
          </p:nvPr>
        </p:nvPicPr>
        <p:blipFill>
          <a:blip r:embed="rId3"/>
          <a:stretch>
            <a:fillRect/>
          </a:stretch>
        </p:blipFill>
        <p:spPr>
          <a:xfrm>
            <a:off x="6278563" y="1852017"/>
            <a:ext cx="5303837" cy="397787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974" y="209425"/>
            <a:ext cx="10992000" cy="892552"/>
          </a:xfrm>
        </p:spPr>
        <p:txBody>
          <a:bodyPr/>
          <a:lstStyle/>
          <a:p>
            <a:pPr algn="ctr"/>
            <a:r>
              <a:rPr lang="ru-RU" dirty="0" smtClean="0"/>
              <a:t>          </a:t>
            </a:r>
            <a:r>
              <a:rPr lang="ru-RU" sz="2400" dirty="0" smtClean="0"/>
              <a:t>Экскурсия в музей военной техники и музей </a:t>
            </a:r>
            <a:r>
              <a:rPr lang="ru-RU" sz="2400" dirty="0" err="1" smtClean="0"/>
              <a:t>АВТОВАЗа</a:t>
            </a: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>г. Тольятти</a:t>
            </a:r>
            <a:endParaRPr lang="ru-RU" sz="2400" dirty="0"/>
          </a:p>
        </p:txBody>
      </p:sp>
      <p:pic>
        <p:nvPicPr>
          <p:cNvPr id="5" name="Содержимое 4" descr="фото разговор о важном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" y="1852017"/>
            <a:ext cx="5303838" cy="3977878"/>
          </a:xfrm>
        </p:spPr>
      </p:pic>
      <p:pic>
        <p:nvPicPr>
          <p:cNvPr id="6" name="Содержимое 5" descr="фото Вручение паспортов.jpg"/>
          <p:cNvPicPr>
            <a:picLocks noGrp="1" noChangeAspect="1"/>
          </p:cNvPicPr>
          <p:nvPr>
            <p:ph sz="half" idx="3"/>
          </p:nvPr>
        </p:nvPicPr>
        <p:blipFill>
          <a:blip r:embed="rId3"/>
          <a:stretch>
            <a:fillRect/>
          </a:stretch>
        </p:blipFill>
        <p:spPr>
          <a:xfrm>
            <a:off x="6278563" y="1852017"/>
            <a:ext cx="5303837" cy="3977877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974" y="209425"/>
            <a:ext cx="10992000" cy="523220"/>
          </a:xfrm>
        </p:spPr>
        <p:txBody>
          <a:bodyPr/>
          <a:lstStyle/>
          <a:p>
            <a:pPr algn="ctr"/>
            <a:r>
              <a:rPr lang="ru-RU" dirty="0" smtClean="0"/>
              <a:t>          </a:t>
            </a:r>
            <a:r>
              <a:rPr lang="ru-RU" sz="2400" dirty="0" smtClean="0"/>
              <a:t>Ежегодное участие в субботнике</a:t>
            </a:r>
            <a:endParaRPr lang="ru-RU" sz="2400" dirty="0"/>
          </a:p>
        </p:txBody>
      </p:sp>
      <p:pic>
        <p:nvPicPr>
          <p:cNvPr id="5" name="Содержимое 4" descr="фото разговор о важном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738282" y="1166797"/>
            <a:ext cx="3429024" cy="4572032"/>
          </a:xfrm>
        </p:spPr>
      </p:pic>
      <p:pic>
        <p:nvPicPr>
          <p:cNvPr id="6" name="Содержимое 5" descr="фото Вручение паспортов.jpg"/>
          <p:cNvPicPr>
            <a:picLocks noGrp="1" noChangeAspect="1"/>
          </p:cNvPicPr>
          <p:nvPr>
            <p:ph sz="half" idx="3"/>
          </p:nvPr>
        </p:nvPicPr>
        <p:blipFill>
          <a:blip r:embed="rId3" cstate="print"/>
          <a:stretch>
            <a:fillRect/>
          </a:stretch>
        </p:blipFill>
        <p:spPr>
          <a:xfrm>
            <a:off x="6953256" y="1142984"/>
            <a:ext cx="3468929" cy="4625239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974" y="209425"/>
            <a:ext cx="10920561" cy="1046440"/>
          </a:xfrm>
        </p:spPr>
        <p:txBody>
          <a:bodyPr/>
          <a:lstStyle/>
          <a:p>
            <a:pPr algn="ctr"/>
            <a:r>
              <a:rPr lang="ru-RU" dirty="0" smtClean="0"/>
              <a:t>Занятость дополнительным образованием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523836" y="1428736"/>
            <a:ext cx="4857784" cy="3016210"/>
          </a:xfrm>
        </p:spPr>
        <p:txBody>
          <a:bodyPr/>
          <a:lstStyle/>
          <a:p>
            <a:pPr algn="ctr"/>
            <a:r>
              <a:rPr lang="ru-RU" sz="2800" dirty="0" smtClean="0"/>
              <a:t>18 человек </a:t>
            </a:r>
          </a:p>
          <a:p>
            <a:pPr algn="ctr"/>
            <a:r>
              <a:rPr lang="ru-RU" sz="2800" dirty="0" smtClean="0"/>
              <a:t>8Г класса </a:t>
            </a:r>
          </a:p>
          <a:p>
            <a:pPr algn="ctr"/>
            <a:r>
              <a:rPr lang="ru-RU" sz="2800" dirty="0" smtClean="0"/>
              <a:t>занимаются  </a:t>
            </a:r>
          </a:p>
          <a:p>
            <a:pPr algn="ctr"/>
            <a:r>
              <a:rPr lang="ru-RU" sz="2800" dirty="0" smtClean="0"/>
              <a:t>в объединениях дополнительного образования</a:t>
            </a:r>
          </a:p>
          <a:p>
            <a:pPr algn="ctr"/>
            <a:r>
              <a:rPr lang="ru-RU" sz="2800" dirty="0" smtClean="0"/>
              <a:t> (75%)</a:t>
            </a:r>
          </a:p>
        </p:txBody>
      </p:sp>
      <p:pic>
        <p:nvPicPr>
          <p:cNvPr id="5" name="Содержимое 4" descr="IMG-36384e37db913fd76cf10bdd966b79f7-V.jpg"/>
          <p:cNvPicPr>
            <a:picLocks noGrp="1" noChangeAspect="1"/>
          </p:cNvPicPr>
          <p:nvPr>
            <p:ph sz="half" idx="3"/>
          </p:nvPr>
        </p:nvPicPr>
        <p:blipFill>
          <a:blip r:embed="rId2" cstate="print"/>
          <a:stretch>
            <a:fillRect/>
          </a:stretch>
        </p:blipFill>
        <p:spPr>
          <a:xfrm>
            <a:off x="7667636" y="642918"/>
            <a:ext cx="4104491" cy="2428892"/>
          </a:xfrm>
        </p:spPr>
      </p:pic>
      <p:pic>
        <p:nvPicPr>
          <p:cNvPr id="6" name="Рисунок 5" descr="C:\Users\User\Desktop\фото класса\фото девочки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1554" y="2428868"/>
            <a:ext cx="3800104" cy="2850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974" y="209425"/>
            <a:ext cx="10563371" cy="615553"/>
          </a:xfrm>
        </p:spPr>
        <p:txBody>
          <a:bodyPr/>
          <a:lstStyle/>
          <a:p>
            <a:pPr algn="ctr"/>
            <a:r>
              <a:rPr lang="ru-RU" sz="2000" dirty="0" smtClean="0"/>
              <a:t>Культурно-массовые  мероприятия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5" name="Содержимое 4" descr="IMG_20230204_13171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09588" y="714356"/>
            <a:ext cx="3643338" cy="2732503"/>
          </a:xfrm>
        </p:spPr>
      </p:pic>
      <p:pic>
        <p:nvPicPr>
          <p:cNvPr id="6" name="Содержимое 5" descr="IMG-36384e37db913fd76cf10bdd966b79f7-V.jpg"/>
          <p:cNvPicPr>
            <a:picLocks noGrp="1" noChangeAspect="1"/>
          </p:cNvPicPr>
          <p:nvPr>
            <p:ph sz="half" idx="3"/>
          </p:nvPr>
        </p:nvPicPr>
        <p:blipFill>
          <a:blip r:embed="rId3" cstate="print"/>
          <a:stretch>
            <a:fillRect/>
          </a:stretch>
        </p:blipFill>
        <p:spPr>
          <a:xfrm>
            <a:off x="7453322" y="785794"/>
            <a:ext cx="3571900" cy="2510539"/>
          </a:xfrm>
        </p:spPr>
      </p:pic>
      <p:pic>
        <p:nvPicPr>
          <p:cNvPr id="7" name="Рисунок 6" descr="C:\Users\User\Desktop\фото класса\елк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4298" y="2428868"/>
            <a:ext cx="3752602" cy="2814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166778" y="3000372"/>
            <a:ext cx="2143140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Катание на коньках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38612" y="4786322"/>
            <a:ext cx="2214578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Новогодний бал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667768" y="3000372"/>
            <a:ext cx="2286016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</a:t>
            </a:r>
            <a:r>
              <a:rPr lang="ru-RU" sz="1400" dirty="0" smtClean="0"/>
              <a:t>оход в  кинотеатр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974" y="209425"/>
            <a:ext cx="10420495" cy="369332"/>
          </a:xfrm>
        </p:spPr>
        <p:txBody>
          <a:bodyPr/>
          <a:lstStyle/>
          <a:p>
            <a:pPr algn="ctr"/>
            <a:r>
              <a:rPr lang="ru-RU" sz="2400" dirty="0" smtClean="0"/>
              <a:t>Результаты ВФСК ГТО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954655"/>
          </a:xfrm>
        </p:spPr>
        <p:txBody>
          <a:bodyPr/>
          <a:lstStyle/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Успешно выполнили нормативы испытаний 18 человек (75%)</a:t>
            </a:r>
          </a:p>
          <a:p>
            <a:pPr algn="ctr"/>
            <a:r>
              <a:rPr lang="ru-RU" sz="1600" dirty="0" smtClean="0"/>
              <a:t>На золотые значки отличия ГТО выполнили 4 человека (17%): </a:t>
            </a:r>
          </a:p>
          <a:p>
            <a:pPr algn="ctr"/>
            <a:r>
              <a:rPr lang="ru-RU" sz="1600" dirty="0" smtClean="0"/>
              <a:t>Галактионова Екатерина, Гафуров </a:t>
            </a:r>
            <a:r>
              <a:rPr lang="ru-RU" sz="1600" dirty="0" err="1" smtClean="0"/>
              <a:t>Мансур</a:t>
            </a:r>
            <a:r>
              <a:rPr lang="ru-RU" sz="1600" dirty="0" smtClean="0"/>
              <a:t>, Хабибуллина Амина, </a:t>
            </a:r>
            <a:r>
              <a:rPr lang="ru-RU" sz="1600" dirty="0" err="1" smtClean="0"/>
              <a:t>Митюрин</a:t>
            </a:r>
            <a:r>
              <a:rPr lang="ru-RU" sz="1600" dirty="0" smtClean="0"/>
              <a:t> Василий. </a:t>
            </a:r>
          </a:p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На серебряные и бронзовые значки </a:t>
            </a:r>
          </a:p>
          <a:p>
            <a:pPr algn="ctr"/>
            <a:r>
              <a:rPr lang="ru-RU" sz="1600" dirty="0" smtClean="0"/>
              <a:t>выполнили 14 человек (58%)</a:t>
            </a:r>
          </a:p>
          <a:p>
            <a:endParaRPr lang="ru-RU" sz="1600" dirty="0" smtClean="0"/>
          </a:p>
          <a:p>
            <a:endParaRPr lang="ru-RU" sz="1600" dirty="0"/>
          </a:p>
        </p:txBody>
      </p:sp>
      <p:pic>
        <p:nvPicPr>
          <p:cNvPr id="5" name="Содержимое 4" descr="IMG-f53457d80904ef3054d435f9d651ccca-V.jpg"/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6278563" y="1852017"/>
            <a:ext cx="5303837" cy="39778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609600" y="428605"/>
            <a:ext cx="5303520" cy="2708434"/>
          </a:xfrm>
        </p:spPr>
        <p:txBody>
          <a:bodyPr/>
          <a:lstStyle/>
          <a:p>
            <a:endParaRPr lang="ru-RU" sz="2000" dirty="0" smtClean="0"/>
          </a:p>
          <a:p>
            <a:pPr algn="ctr"/>
            <a:r>
              <a:rPr lang="ru-RU" sz="2800" dirty="0" err="1" smtClean="0">
                <a:solidFill>
                  <a:schemeClr val="tx1"/>
                </a:solidFill>
              </a:rPr>
              <a:t>Таршицейский</a:t>
            </a:r>
            <a:r>
              <a:rPr lang="ru-RU" sz="2800" dirty="0" smtClean="0">
                <a:solidFill>
                  <a:schemeClr val="tx1"/>
                </a:solidFill>
              </a:rPr>
              <a:t> Илья</a:t>
            </a:r>
          </a:p>
          <a:p>
            <a:pPr algn="ctr"/>
            <a:r>
              <a:rPr lang="ru-RU" sz="2000" dirty="0" smtClean="0"/>
              <a:t>  призер окружного этапа Всероссийской олимпиады школьников по технологии;</a:t>
            </a:r>
          </a:p>
          <a:p>
            <a:pPr algn="ctr"/>
            <a:r>
              <a:rPr lang="ru-RU" sz="2000" dirty="0" smtClean="0"/>
              <a:t>  участник регионального этапа конкурса «Профессионалы»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</p:txBody>
      </p:sp>
      <p:pic>
        <p:nvPicPr>
          <p:cNvPr id="5" name="Содержимое 4" descr="IMG-f53457d80904ef3054d435f9d651ccca-V.jpg"/>
          <p:cNvPicPr>
            <a:picLocks noGrp="1" noChangeAspect="1"/>
          </p:cNvPicPr>
          <p:nvPr>
            <p:ph sz="half" idx="3"/>
          </p:nvPr>
        </p:nvPicPr>
        <p:blipFill>
          <a:blip r:embed="rId2" cstate="print"/>
          <a:stretch>
            <a:fillRect/>
          </a:stretch>
        </p:blipFill>
        <p:spPr>
          <a:xfrm>
            <a:off x="7881950" y="571480"/>
            <a:ext cx="2983408" cy="3977877"/>
          </a:xfrm>
        </p:spPr>
      </p:pic>
      <p:pic>
        <p:nvPicPr>
          <p:cNvPr id="7" name="Рисунок 6" descr="C:\Users\User\Downloads\илья 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2662" y="3000372"/>
            <a:ext cx="4071966" cy="269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609600" y="428605"/>
            <a:ext cx="5303520" cy="2708434"/>
          </a:xfrm>
        </p:spPr>
        <p:txBody>
          <a:bodyPr/>
          <a:lstStyle/>
          <a:p>
            <a:endParaRPr lang="ru-RU" sz="2000" dirty="0" smtClean="0"/>
          </a:p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Кукушкин Матвей</a:t>
            </a:r>
          </a:p>
          <a:p>
            <a:pPr algn="ctr"/>
            <a:r>
              <a:rPr lang="ru-RU" sz="2000" dirty="0" smtClean="0"/>
              <a:t>  призер окружного этапа конкурса «Живая классика»;</a:t>
            </a:r>
          </a:p>
          <a:p>
            <a:pPr algn="ctr"/>
            <a:r>
              <a:rPr lang="ru-RU" sz="2000" dirty="0" smtClean="0"/>
              <a:t>  призер  регионального конкурса «Кирилло-мефодиевские чтения»»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</p:txBody>
      </p:sp>
      <p:pic>
        <p:nvPicPr>
          <p:cNvPr id="5" name="Содержимое 4" descr="IMG-f53457d80904ef3054d435f9d651ccca-V.jpg"/>
          <p:cNvPicPr>
            <a:picLocks noGrp="1" noChangeAspect="1"/>
          </p:cNvPicPr>
          <p:nvPr>
            <p:ph sz="half" idx="3"/>
          </p:nvPr>
        </p:nvPicPr>
        <p:blipFill>
          <a:blip r:embed="rId2" cstate="print"/>
          <a:stretch>
            <a:fillRect/>
          </a:stretch>
        </p:blipFill>
        <p:spPr>
          <a:xfrm>
            <a:off x="7881950" y="848978"/>
            <a:ext cx="2983408" cy="3422880"/>
          </a:xfrm>
        </p:spPr>
      </p:pic>
      <p:pic>
        <p:nvPicPr>
          <p:cNvPr id="6" name="Рисунок 5" descr="C:\Users\User\Desktop\фото класса\матвей 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5604" y="2643182"/>
            <a:ext cx="3857652" cy="2707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609600" y="428605"/>
            <a:ext cx="5303520" cy="2769989"/>
          </a:xfrm>
        </p:spPr>
        <p:txBody>
          <a:bodyPr/>
          <a:lstStyle/>
          <a:p>
            <a:endParaRPr lang="ru-RU" sz="2000" dirty="0" smtClean="0"/>
          </a:p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Гурина София</a:t>
            </a:r>
          </a:p>
          <a:p>
            <a:pPr algn="ctr"/>
            <a:r>
              <a:rPr lang="ru-RU" sz="2000" dirty="0" smtClean="0"/>
              <a:t>  благодаря победам в различных конкурсах, спортивных соревнований в марте 2025 года была  поощрена поездкой в «Международный детский центр «Артек»»</a:t>
            </a:r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3381356" y="4046558"/>
          <a:ext cx="2681279" cy="1891868"/>
        </p:xfrm>
        <a:graphic>
          <a:graphicData uri="http://schemas.openxmlformats.org/presentationml/2006/ole">
            <p:oleObj spid="_x0000_s1025" name="Acrobat Document" r:id="rId3" imgW="8019943" imgH="5667255" progId="AcroExch.Document.DC">
              <p:embed/>
            </p:oleObj>
          </a:graphicData>
        </a:graphic>
      </p:graphicFrame>
      <p:pic>
        <p:nvPicPr>
          <p:cNvPr id="9" name="Содержимое 8" descr="NekDGWjO4cG72JiMA4uaEP9qsDEbct8tCoFOM58af5dddCULRHmAfnZNnj0j-CZdmT4C9ecAMBpxADQNJTt9Abxk.jpg"/>
          <p:cNvPicPr>
            <a:picLocks noGrp="1" noChangeAspect="1"/>
          </p:cNvPicPr>
          <p:nvPr>
            <p:ph sz="half" idx="3"/>
          </p:nvPr>
        </p:nvPicPr>
        <p:blipFill>
          <a:blip r:embed="rId4" cstate="print"/>
          <a:stretch>
            <a:fillRect/>
          </a:stretch>
        </p:blipFill>
        <p:spPr>
          <a:xfrm>
            <a:off x="6278563" y="2072665"/>
            <a:ext cx="5303837" cy="3536582"/>
          </a:xfrm>
        </p:spPr>
      </p:pic>
      <p:pic>
        <p:nvPicPr>
          <p:cNvPr id="10" name="Рисунок 9" descr="C:\Users\User\Downloads\r-7uGPrJSWJ9lZARohSSRSzkf6zGGAGotYscshpvCTD3CbHTgvYzVj-pWCKu6htD2wqYZl0rla-IXdgWVeBtUIFU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836" y="3286124"/>
            <a:ext cx="264320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974" y="209425"/>
            <a:ext cx="11206314" cy="523220"/>
          </a:xfrm>
        </p:spPr>
        <p:txBody>
          <a:bodyPr/>
          <a:lstStyle/>
          <a:p>
            <a:pPr algn="ctr"/>
            <a:r>
              <a:rPr lang="ru-RU" dirty="0" smtClean="0"/>
              <a:t>Экскурсия на завод Керамика</a:t>
            </a:r>
            <a:endParaRPr lang="ru-RU" dirty="0"/>
          </a:p>
        </p:txBody>
      </p:sp>
      <p:pic>
        <p:nvPicPr>
          <p:cNvPr id="8" name="Рисунок 7" descr="C:\Users\User\Downloads\фото 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0050" y="4071942"/>
            <a:ext cx="3500462" cy="226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IMG_20230908_1147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952464" y="1071545"/>
            <a:ext cx="3857652" cy="2893239"/>
          </a:xfrm>
        </p:spPr>
      </p:pic>
      <p:pic>
        <p:nvPicPr>
          <p:cNvPr id="6" name="Содержимое 5" descr="IMG_20230908_114748.jpg"/>
          <p:cNvPicPr>
            <a:picLocks noGrp="1" noChangeAspect="1"/>
          </p:cNvPicPr>
          <p:nvPr>
            <p:ph sz="half" idx="3"/>
          </p:nvPr>
        </p:nvPicPr>
        <p:blipFill>
          <a:blip r:embed="rId4" cstate="print"/>
          <a:stretch>
            <a:fillRect/>
          </a:stretch>
        </p:blipFill>
        <p:spPr>
          <a:xfrm>
            <a:off x="7239008" y="1071546"/>
            <a:ext cx="3965976" cy="297448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974" y="209425"/>
            <a:ext cx="10777686" cy="954107"/>
          </a:xfrm>
        </p:spPr>
        <p:txBody>
          <a:bodyPr/>
          <a:lstStyle/>
          <a:p>
            <a:pPr algn="ctr"/>
            <a:r>
              <a:rPr lang="ru-RU" sz="2800" dirty="0" smtClean="0"/>
              <a:t>Посещение библиотеки: Боевой путь генерала Ватутина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IMG_20240131_10254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09600" y="1852017"/>
            <a:ext cx="5303838" cy="3977878"/>
          </a:xfrm>
        </p:spPr>
      </p:pic>
      <p:pic>
        <p:nvPicPr>
          <p:cNvPr id="6" name="Содержимое 5" descr="IMG_20240131_102602.jpg"/>
          <p:cNvPicPr>
            <a:picLocks noGrp="1" noChangeAspect="1"/>
          </p:cNvPicPr>
          <p:nvPr>
            <p:ph sz="half" idx="3"/>
          </p:nvPr>
        </p:nvPicPr>
        <p:blipFill>
          <a:blip r:embed="rId3" cstate="print"/>
          <a:stretch>
            <a:fillRect/>
          </a:stretch>
        </p:blipFill>
        <p:spPr>
          <a:xfrm>
            <a:off x="6278563" y="1852017"/>
            <a:ext cx="5303837" cy="3977877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5314</TotalTime>
  <Words>210</Words>
  <Application>Microsoft Office PowerPoint</Application>
  <PresentationFormat>Произвольный</PresentationFormat>
  <Paragraphs>45</Paragraphs>
  <Slides>15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Cera Pro Medium</vt:lpstr>
      <vt:lpstr>Calibri</vt:lpstr>
      <vt:lpstr>Bebas Neue Book</vt:lpstr>
      <vt:lpstr>Bebas Neue Bold</vt:lpstr>
      <vt:lpstr>Bebas Neue Regular</vt:lpstr>
      <vt:lpstr>Office Theme</vt:lpstr>
      <vt:lpstr>1_Office Theme</vt:lpstr>
      <vt:lpstr>Acrobat Document</vt:lpstr>
      <vt:lpstr>Слайд 1</vt:lpstr>
      <vt:lpstr>Занятость дополнительным образованием</vt:lpstr>
      <vt:lpstr>Культурно-массовые  мероприятия </vt:lpstr>
      <vt:lpstr>Результаты ВФСК ГТО</vt:lpstr>
      <vt:lpstr>Слайд 5</vt:lpstr>
      <vt:lpstr>Слайд 6</vt:lpstr>
      <vt:lpstr>Слайд 7</vt:lpstr>
      <vt:lpstr>Экскурсия на завод Керамика</vt:lpstr>
      <vt:lpstr>Посещение библиотеки: Боевой путь генерала Ватутина </vt:lpstr>
      <vt:lpstr>В рамках программы «Пушкинская карта»  Литературное путешествие  «Тайна пропавшего дневника» </vt:lpstr>
      <vt:lpstr>Благотворительная акция «Своих не бросаем» (открытки и письма, сбор гуманитарной помощи участникам СВО)</vt:lpstr>
      <vt:lpstr>Знакомство с достопримечательностями города Экскурсия по городу Сызрань</vt:lpstr>
      <vt:lpstr>          Разговор о важном               Торжественное вручение паспортов </vt:lpstr>
      <vt:lpstr>          Экскурсия в музей военной техники и музей АВТОВАЗа  г. Тольятти</vt:lpstr>
      <vt:lpstr>          Ежегодное участие в субботнике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1</dc:title>
  <dc:creator>Оганян А.А.</dc:creator>
  <cp:lastModifiedBy>User</cp:lastModifiedBy>
  <cp:revision>455</cp:revision>
  <cp:lastPrinted>2023-12-20T16:09:44Z</cp:lastPrinted>
  <dcterms:created xsi:type="dcterms:W3CDTF">2023-08-02T04:59:17Z</dcterms:created>
  <dcterms:modified xsi:type="dcterms:W3CDTF">2025-04-20T07:41:48Z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2023-08-02T00:00:00Z</vt:filetime>
  </property>
  <property fmtid="{D5CDD505-2E9C-101B-9397-08002B2CF9AE}" pid="3" name="Creator">
    <vt:lpwstr>Adobe Illustrator 26.5 (Windows)</vt:lpwstr>
  </property>
  <property fmtid="{D5CDD505-2E9C-101B-9397-08002B2CF9AE}" pid="4" name="CreatorVersion">
    <vt:lpwstr>21.0.0</vt:lpwstr>
  </property>
  <property fmtid="{D5CDD505-2E9C-101B-9397-08002B2CF9AE}" pid="5" name="LastSaved">
    <vt:filetime>2023-08-02T00:00:00Z</vt:filetime>
  </property>
  <property fmtid="{D5CDD505-2E9C-101B-9397-08002B2CF9AE}" pid="6" name="Producer">
    <vt:lpwstr>Adobe PDF library 16.07</vt:lpwstr>
  </property>
</Properties>
</file>